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7"/>
  </p:normalViewPr>
  <p:slideViewPr>
    <p:cSldViewPr snapToGrid="0">
      <p:cViewPr>
        <p:scale>
          <a:sx n="110" d="100"/>
          <a:sy n="110" d="100"/>
        </p:scale>
        <p:origin x="6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127AAE-5785-47EC-AFC2-52F6572E8324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1EBFE54-2011-4ED9-9C30-CF0E7CC3CAE2}">
      <dgm:prSet/>
      <dgm:spPr/>
      <dgm:t>
        <a:bodyPr/>
        <a:lstStyle/>
        <a:p>
          <a:r>
            <a:rPr lang="en-US"/>
            <a:t>Baskets = patients; Items = drugs/medicine &amp; side-effects</a:t>
          </a:r>
        </a:p>
      </dgm:t>
    </dgm:pt>
    <dgm:pt modelId="{CF4AD2EE-0B75-49F0-B18E-A3BFE194373C}" type="parTrans" cxnId="{1333BB12-AF49-467B-B7C3-355282A3A64C}">
      <dgm:prSet/>
      <dgm:spPr/>
      <dgm:t>
        <a:bodyPr/>
        <a:lstStyle/>
        <a:p>
          <a:endParaRPr lang="en-US"/>
        </a:p>
      </dgm:t>
    </dgm:pt>
    <dgm:pt modelId="{BDDC6389-E46E-41E5-90E5-55B4450A5AD9}" type="sibTrans" cxnId="{1333BB12-AF49-467B-B7C3-355282A3A64C}">
      <dgm:prSet/>
      <dgm:spPr/>
      <dgm:t>
        <a:bodyPr/>
        <a:lstStyle/>
        <a:p>
          <a:endParaRPr lang="en-US"/>
        </a:p>
      </dgm:t>
    </dgm:pt>
    <dgm:pt modelId="{374B7581-B5F3-4F11-89AA-57A6167EE3E1}">
      <dgm:prSet/>
      <dgm:spPr/>
      <dgm:t>
        <a:bodyPr/>
        <a:lstStyle/>
        <a:p>
          <a:r>
            <a:rPr lang="en-US"/>
            <a:t>Has been used to detect combinations of drugs that result in particular side-effects</a:t>
          </a:r>
        </a:p>
      </dgm:t>
    </dgm:pt>
    <dgm:pt modelId="{A978A9FD-BF21-40EA-ADB5-0264B5B58566}" type="parTrans" cxnId="{BAEC2038-5B9B-42F9-ACB3-FBDEB6D8B8BF}">
      <dgm:prSet/>
      <dgm:spPr/>
      <dgm:t>
        <a:bodyPr/>
        <a:lstStyle/>
        <a:p>
          <a:endParaRPr lang="en-US"/>
        </a:p>
      </dgm:t>
    </dgm:pt>
    <dgm:pt modelId="{A7A7B4B3-C062-4115-AD33-B8AEBD841259}" type="sibTrans" cxnId="{BAEC2038-5B9B-42F9-ACB3-FBDEB6D8B8BF}">
      <dgm:prSet/>
      <dgm:spPr/>
      <dgm:t>
        <a:bodyPr/>
        <a:lstStyle/>
        <a:p>
          <a:endParaRPr lang="en-US"/>
        </a:p>
      </dgm:t>
    </dgm:pt>
    <dgm:pt modelId="{99D00EF0-C1D7-436B-96C7-EFF3665720CA}">
      <dgm:prSet/>
      <dgm:spPr/>
      <dgm:t>
        <a:bodyPr/>
        <a:lstStyle/>
        <a:p>
          <a:r>
            <a:rPr lang="en-US"/>
            <a:t>But requires extension: Absence of an item needs to be observed as well as presence</a:t>
          </a:r>
        </a:p>
      </dgm:t>
    </dgm:pt>
    <dgm:pt modelId="{B8712AD8-A77B-4D6F-84A6-5B9674279C22}" type="parTrans" cxnId="{35DA7D7E-7E42-4A4E-AA3E-4CB9F365D0E9}">
      <dgm:prSet/>
      <dgm:spPr/>
      <dgm:t>
        <a:bodyPr/>
        <a:lstStyle/>
        <a:p>
          <a:endParaRPr lang="en-US"/>
        </a:p>
      </dgm:t>
    </dgm:pt>
    <dgm:pt modelId="{B4D679A5-DEEA-4A84-A0E8-2097798F1976}" type="sibTrans" cxnId="{35DA7D7E-7E42-4A4E-AA3E-4CB9F365D0E9}">
      <dgm:prSet/>
      <dgm:spPr/>
      <dgm:t>
        <a:bodyPr/>
        <a:lstStyle/>
        <a:p>
          <a:endParaRPr lang="en-US"/>
        </a:p>
      </dgm:t>
    </dgm:pt>
    <dgm:pt modelId="{3429CFCF-CD0A-934F-BFA7-84BC9D79AA68}" type="pres">
      <dgm:prSet presAssocID="{ED127AAE-5785-47EC-AFC2-52F6572E8324}" presName="outerComposite" presStyleCnt="0">
        <dgm:presLayoutVars>
          <dgm:chMax val="5"/>
          <dgm:dir/>
          <dgm:resizeHandles val="exact"/>
        </dgm:presLayoutVars>
      </dgm:prSet>
      <dgm:spPr/>
    </dgm:pt>
    <dgm:pt modelId="{52F01210-81F7-FE4A-A79C-F7F68195AA59}" type="pres">
      <dgm:prSet presAssocID="{ED127AAE-5785-47EC-AFC2-52F6572E8324}" presName="dummyMaxCanvas" presStyleCnt="0">
        <dgm:presLayoutVars/>
      </dgm:prSet>
      <dgm:spPr/>
    </dgm:pt>
    <dgm:pt modelId="{3774BF72-534A-1848-8167-24E783583C45}" type="pres">
      <dgm:prSet presAssocID="{ED127AAE-5785-47EC-AFC2-52F6572E8324}" presName="ThreeNodes_1" presStyleLbl="node1" presStyleIdx="0" presStyleCnt="3">
        <dgm:presLayoutVars>
          <dgm:bulletEnabled val="1"/>
        </dgm:presLayoutVars>
      </dgm:prSet>
      <dgm:spPr/>
    </dgm:pt>
    <dgm:pt modelId="{4B5A35AD-CA5B-F747-9730-8AD673F2EB9E}" type="pres">
      <dgm:prSet presAssocID="{ED127AAE-5785-47EC-AFC2-52F6572E8324}" presName="ThreeNodes_2" presStyleLbl="node1" presStyleIdx="1" presStyleCnt="3">
        <dgm:presLayoutVars>
          <dgm:bulletEnabled val="1"/>
        </dgm:presLayoutVars>
      </dgm:prSet>
      <dgm:spPr/>
    </dgm:pt>
    <dgm:pt modelId="{4E4D7FD8-8598-C74E-994C-BDA6DE5052A0}" type="pres">
      <dgm:prSet presAssocID="{ED127AAE-5785-47EC-AFC2-52F6572E8324}" presName="ThreeNodes_3" presStyleLbl="node1" presStyleIdx="2" presStyleCnt="3">
        <dgm:presLayoutVars>
          <dgm:bulletEnabled val="1"/>
        </dgm:presLayoutVars>
      </dgm:prSet>
      <dgm:spPr/>
    </dgm:pt>
    <dgm:pt modelId="{002D0578-DA70-4945-84AA-1153AB36B261}" type="pres">
      <dgm:prSet presAssocID="{ED127AAE-5785-47EC-AFC2-52F6572E8324}" presName="ThreeConn_1-2" presStyleLbl="fgAccFollowNode1" presStyleIdx="0" presStyleCnt="2">
        <dgm:presLayoutVars>
          <dgm:bulletEnabled val="1"/>
        </dgm:presLayoutVars>
      </dgm:prSet>
      <dgm:spPr/>
    </dgm:pt>
    <dgm:pt modelId="{F6064BD6-B470-7B4F-903A-A4E2016F9EF9}" type="pres">
      <dgm:prSet presAssocID="{ED127AAE-5785-47EC-AFC2-52F6572E8324}" presName="ThreeConn_2-3" presStyleLbl="fgAccFollowNode1" presStyleIdx="1" presStyleCnt="2">
        <dgm:presLayoutVars>
          <dgm:bulletEnabled val="1"/>
        </dgm:presLayoutVars>
      </dgm:prSet>
      <dgm:spPr/>
    </dgm:pt>
    <dgm:pt modelId="{9FF2F3A9-7167-8648-A896-0000821BD913}" type="pres">
      <dgm:prSet presAssocID="{ED127AAE-5785-47EC-AFC2-52F6572E8324}" presName="ThreeNodes_1_text" presStyleLbl="node1" presStyleIdx="2" presStyleCnt="3">
        <dgm:presLayoutVars>
          <dgm:bulletEnabled val="1"/>
        </dgm:presLayoutVars>
      </dgm:prSet>
      <dgm:spPr/>
    </dgm:pt>
    <dgm:pt modelId="{E88ED86A-EEED-1A4F-BE20-B51E20EB69E4}" type="pres">
      <dgm:prSet presAssocID="{ED127AAE-5785-47EC-AFC2-52F6572E8324}" presName="ThreeNodes_2_text" presStyleLbl="node1" presStyleIdx="2" presStyleCnt="3">
        <dgm:presLayoutVars>
          <dgm:bulletEnabled val="1"/>
        </dgm:presLayoutVars>
      </dgm:prSet>
      <dgm:spPr/>
    </dgm:pt>
    <dgm:pt modelId="{B5239951-3B59-3448-B69E-6824707FD759}" type="pres">
      <dgm:prSet presAssocID="{ED127AAE-5785-47EC-AFC2-52F6572E8324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1333BB12-AF49-467B-B7C3-355282A3A64C}" srcId="{ED127AAE-5785-47EC-AFC2-52F6572E8324}" destId="{81EBFE54-2011-4ED9-9C30-CF0E7CC3CAE2}" srcOrd="0" destOrd="0" parTransId="{CF4AD2EE-0B75-49F0-B18E-A3BFE194373C}" sibTransId="{BDDC6389-E46E-41E5-90E5-55B4450A5AD9}"/>
    <dgm:cxn modelId="{BAEC2038-5B9B-42F9-ACB3-FBDEB6D8B8BF}" srcId="{ED127AAE-5785-47EC-AFC2-52F6572E8324}" destId="{374B7581-B5F3-4F11-89AA-57A6167EE3E1}" srcOrd="1" destOrd="0" parTransId="{A978A9FD-BF21-40EA-ADB5-0264B5B58566}" sibTransId="{A7A7B4B3-C062-4115-AD33-B8AEBD841259}"/>
    <dgm:cxn modelId="{7A5C4E3B-1D4A-6743-BD46-8AC7797421DC}" type="presOf" srcId="{81EBFE54-2011-4ED9-9C30-CF0E7CC3CAE2}" destId="{3774BF72-534A-1848-8167-24E783583C45}" srcOrd="0" destOrd="0" presId="urn:microsoft.com/office/officeart/2005/8/layout/vProcess5"/>
    <dgm:cxn modelId="{3E10596C-F6DB-2541-BE70-D2FC7EE90AF9}" type="presOf" srcId="{A7A7B4B3-C062-4115-AD33-B8AEBD841259}" destId="{F6064BD6-B470-7B4F-903A-A4E2016F9EF9}" srcOrd="0" destOrd="0" presId="urn:microsoft.com/office/officeart/2005/8/layout/vProcess5"/>
    <dgm:cxn modelId="{35DA7D7E-7E42-4A4E-AA3E-4CB9F365D0E9}" srcId="{ED127AAE-5785-47EC-AFC2-52F6572E8324}" destId="{99D00EF0-C1D7-436B-96C7-EFF3665720CA}" srcOrd="2" destOrd="0" parTransId="{B8712AD8-A77B-4D6F-84A6-5B9674279C22}" sibTransId="{B4D679A5-DEEA-4A84-A0E8-2097798F1976}"/>
    <dgm:cxn modelId="{4D6BED91-EEBE-904B-9474-611C9E51A7C7}" type="presOf" srcId="{99D00EF0-C1D7-436B-96C7-EFF3665720CA}" destId="{B5239951-3B59-3448-B69E-6824707FD759}" srcOrd="1" destOrd="0" presId="urn:microsoft.com/office/officeart/2005/8/layout/vProcess5"/>
    <dgm:cxn modelId="{413FDA9C-D383-864D-B0B7-135DB9CAF384}" type="presOf" srcId="{ED127AAE-5785-47EC-AFC2-52F6572E8324}" destId="{3429CFCF-CD0A-934F-BFA7-84BC9D79AA68}" srcOrd="0" destOrd="0" presId="urn:microsoft.com/office/officeart/2005/8/layout/vProcess5"/>
    <dgm:cxn modelId="{0166479F-B095-4641-BB5E-21022B747BB3}" type="presOf" srcId="{99D00EF0-C1D7-436B-96C7-EFF3665720CA}" destId="{4E4D7FD8-8598-C74E-994C-BDA6DE5052A0}" srcOrd="0" destOrd="0" presId="urn:microsoft.com/office/officeart/2005/8/layout/vProcess5"/>
    <dgm:cxn modelId="{049EFEAD-C8B8-474F-A297-68052C007F0D}" type="presOf" srcId="{374B7581-B5F3-4F11-89AA-57A6167EE3E1}" destId="{E88ED86A-EEED-1A4F-BE20-B51E20EB69E4}" srcOrd="1" destOrd="0" presId="urn:microsoft.com/office/officeart/2005/8/layout/vProcess5"/>
    <dgm:cxn modelId="{DADA85BB-6570-5F46-AF33-2094425A99E6}" type="presOf" srcId="{81EBFE54-2011-4ED9-9C30-CF0E7CC3CAE2}" destId="{9FF2F3A9-7167-8648-A896-0000821BD913}" srcOrd="1" destOrd="0" presId="urn:microsoft.com/office/officeart/2005/8/layout/vProcess5"/>
    <dgm:cxn modelId="{0935B8C0-6246-0140-9E17-D2661633AD9E}" type="presOf" srcId="{BDDC6389-E46E-41E5-90E5-55B4450A5AD9}" destId="{002D0578-DA70-4945-84AA-1153AB36B261}" srcOrd="0" destOrd="0" presId="urn:microsoft.com/office/officeart/2005/8/layout/vProcess5"/>
    <dgm:cxn modelId="{86F29CD2-0A90-B143-8310-149D97FDDACA}" type="presOf" srcId="{374B7581-B5F3-4F11-89AA-57A6167EE3E1}" destId="{4B5A35AD-CA5B-F747-9730-8AD673F2EB9E}" srcOrd="0" destOrd="0" presId="urn:microsoft.com/office/officeart/2005/8/layout/vProcess5"/>
    <dgm:cxn modelId="{72B018AB-9951-F145-926C-96FBF4591E70}" type="presParOf" srcId="{3429CFCF-CD0A-934F-BFA7-84BC9D79AA68}" destId="{52F01210-81F7-FE4A-A79C-F7F68195AA59}" srcOrd="0" destOrd="0" presId="urn:microsoft.com/office/officeart/2005/8/layout/vProcess5"/>
    <dgm:cxn modelId="{9A1460B6-9802-7E4C-9660-82C246BC5B29}" type="presParOf" srcId="{3429CFCF-CD0A-934F-BFA7-84BC9D79AA68}" destId="{3774BF72-534A-1848-8167-24E783583C45}" srcOrd="1" destOrd="0" presId="urn:microsoft.com/office/officeart/2005/8/layout/vProcess5"/>
    <dgm:cxn modelId="{F4B9102E-35C0-6746-AD05-C029AEC4D3B8}" type="presParOf" srcId="{3429CFCF-CD0A-934F-BFA7-84BC9D79AA68}" destId="{4B5A35AD-CA5B-F747-9730-8AD673F2EB9E}" srcOrd="2" destOrd="0" presId="urn:microsoft.com/office/officeart/2005/8/layout/vProcess5"/>
    <dgm:cxn modelId="{AD7BF0DA-73AB-FF49-8B31-119B7B00195E}" type="presParOf" srcId="{3429CFCF-CD0A-934F-BFA7-84BC9D79AA68}" destId="{4E4D7FD8-8598-C74E-994C-BDA6DE5052A0}" srcOrd="3" destOrd="0" presId="urn:microsoft.com/office/officeart/2005/8/layout/vProcess5"/>
    <dgm:cxn modelId="{117E3562-BAD5-2B48-9C2B-DFBEDEEF0517}" type="presParOf" srcId="{3429CFCF-CD0A-934F-BFA7-84BC9D79AA68}" destId="{002D0578-DA70-4945-84AA-1153AB36B261}" srcOrd="4" destOrd="0" presId="urn:microsoft.com/office/officeart/2005/8/layout/vProcess5"/>
    <dgm:cxn modelId="{E109535E-64C3-D645-A030-EBDBD317B01F}" type="presParOf" srcId="{3429CFCF-CD0A-934F-BFA7-84BC9D79AA68}" destId="{F6064BD6-B470-7B4F-903A-A4E2016F9EF9}" srcOrd="5" destOrd="0" presId="urn:microsoft.com/office/officeart/2005/8/layout/vProcess5"/>
    <dgm:cxn modelId="{92D1979B-E001-CD45-9929-0594051BE03F}" type="presParOf" srcId="{3429CFCF-CD0A-934F-BFA7-84BC9D79AA68}" destId="{9FF2F3A9-7167-8648-A896-0000821BD913}" srcOrd="6" destOrd="0" presId="urn:microsoft.com/office/officeart/2005/8/layout/vProcess5"/>
    <dgm:cxn modelId="{2426E22A-DED7-2744-A0BE-58E39267C490}" type="presParOf" srcId="{3429CFCF-CD0A-934F-BFA7-84BC9D79AA68}" destId="{E88ED86A-EEED-1A4F-BE20-B51E20EB69E4}" srcOrd="7" destOrd="0" presId="urn:microsoft.com/office/officeart/2005/8/layout/vProcess5"/>
    <dgm:cxn modelId="{56D3BC48-D323-E348-8118-89033BFE249D}" type="presParOf" srcId="{3429CFCF-CD0A-934F-BFA7-84BC9D79AA68}" destId="{B5239951-3B59-3448-B69E-6824707FD759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74BF72-534A-1848-8167-24E783583C45}">
      <dsp:nvSpPr>
        <dsp:cNvPr id="0" name=""/>
        <dsp:cNvSpPr/>
      </dsp:nvSpPr>
      <dsp:spPr>
        <a:xfrm>
          <a:off x="0" y="0"/>
          <a:ext cx="8808720" cy="10003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Baskets = patients; Items = drugs/medicine &amp; side-effects</a:t>
          </a:r>
        </a:p>
      </dsp:txBody>
      <dsp:txXfrm>
        <a:off x="29299" y="29299"/>
        <a:ext cx="7729279" cy="941737"/>
      </dsp:txXfrm>
    </dsp:sp>
    <dsp:sp modelId="{4B5A35AD-CA5B-F747-9730-8AD673F2EB9E}">
      <dsp:nvSpPr>
        <dsp:cNvPr id="0" name=""/>
        <dsp:cNvSpPr/>
      </dsp:nvSpPr>
      <dsp:spPr>
        <a:xfrm>
          <a:off x="777239" y="1167058"/>
          <a:ext cx="8808720" cy="10003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Has been used to detect combinations of drugs that result in particular side-effects</a:t>
          </a:r>
        </a:p>
      </dsp:txBody>
      <dsp:txXfrm>
        <a:off x="806538" y="1196357"/>
        <a:ext cx="7322663" cy="941737"/>
      </dsp:txXfrm>
    </dsp:sp>
    <dsp:sp modelId="{4E4D7FD8-8598-C74E-994C-BDA6DE5052A0}">
      <dsp:nvSpPr>
        <dsp:cNvPr id="0" name=""/>
        <dsp:cNvSpPr/>
      </dsp:nvSpPr>
      <dsp:spPr>
        <a:xfrm>
          <a:off x="1554479" y="2334116"/>
          <a:ext cx="8808720" cy="10003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But requires extension: Absence of an item needs to be observed as well as presence</a:t>
          </a:r>
        </a:p>
      </dsp:txBody>
      <dsp:txXfrm>
        <a:off x="1583778" y="2363415"/>
        <a:ext cx="7322663" cy="941737"/>
      </dsp:txXfrm>
    </dsp:sp>
    <dsp:sp modelId="{002D0578-DA70-4945-84AA-1153AB36B261}">
      <dsp:nvSpPr>
        <dsp:cNvPr id="0" name=""/>
        <dsp:cNvSpPr/>
      </dsp:nvSpPr>
      <dsp:spPr>
        <a:xfrm>
          <a:off x="8158501" y="758587"/>
          <a:ext cx="650218" cy="65021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8304800" y="758587"/>
        <a:ext cx="357620" cy="489289"/>
      </dsp:txXfrm>
    </dsp:sp>
    <dsp:sp modelId="{F6064BD6-B470-7B4F-903A-A4E2016F9EF9}">
      <dsp:nvSpPr>
        <dsp:cNvPr id="0" name=""/>
        <dsp:cNvSpPr/>
      </dsp:nvSpPr>
      <dsp:spPr>
        <a:xfrm>
          <a:off x="8935741" y="1918977"/>
          <a:ext cx="650218" cy="650218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9082040" y="1918977"/>
        <a:ext cx="357620" cy="4892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68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964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7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0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85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741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295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854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41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847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10/24/22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67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10/24/22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67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983080A-6551-4451-BD82-99B048897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F0D951-B3B0-D48D-224D-BD9BDFCB6D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6357"/>
          <a:stretch/>
        </p:blipFill>
        <p:spPr>
          <a:xfrm>
            <a:off x="20" y="10"/>
            <a:ext cx="12191980" cy="68579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3300A3-9940-52CB-E59D-DDA7BA380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2583874"/>
            <a:ext cx="7178722" cy="2884767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Association Rule Mining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26743B-8AD9-20C9-0326-F1E2B32D9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956113"/>
            <a:ext cx="7124131" cy="1329888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Apriori Algorithm</a:t>
            </a:r>
          </a:p>
        </p:txBody>
      </p:sp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8A5C8BF2-C035-4BFF-8802-A39723834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2570" y="5821999"/>
            <a:ext cx="1020883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4827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E0221-AB6D-852D-1884-BCDB7D208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258950"/>
            <a:ext cx="10363200" cy="657222"/>
          </a:xfrm>
        </p:spPr>
        <p:txBody>
          <a:bodyPr>
            <a:normAutofit fontScale="90000"/>
          </a:bodyPr>
          <a:lstStyle/>
          <a:p>
            <a:r>
              <a:rPr lang="en-US" dirty="0"/>
              <a:t>Rule Measures: Support and Confidence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1C9AD-43FD-1F57-0CC6-F297F3EA0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189" y="1246990"/>
            <a:ext cx="10363200" cy="5352059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Find all the rules X ⇒ Y with minimum confidence and support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- support, s, probability that a transaction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contains {X ∪ Y}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- confidence, c, conditional probability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that a transaction having X also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contains Y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Let minimum support 50%,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and minimum confidence			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50%, we have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A ⇒ C (50%, 66.6%)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C ⇒ A (50%, 100%)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7BE8B858-B91F-D816-7EB8-E57327BA4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1024" y="4076506"/>
            <a:ext cx="4627563" cy="2531454"/>
          </a:xfrm>
          <a:prstGeom prst="rect">
            <a:avLst/>
          </a:prstGeom>
        </p:spPr>
      </p:pic>
      <p:pic>
        <p:nvPicPr>
          <p:cNvPr id="8" name="Picture 7" descr="Diagram, venn diagram&#10;&#10;Description automatically generated">
            <a:extLst>
              <a:ext uri="{FF2B5EF4-FFF2-40B4-BE49-F238E27FC236}">
                <a16:creationId xmlns:a16="http://schemas.microsoft.com/office/drawing/2014/main" id="{61B89154-A971-56D0-668C-7C76FD1D2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450" y="1156006"/>
            <a:ext cx="38227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574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8E4B1-3292-2465-38CE-A0C800BD4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8576"/>
            <a:ext cx="10363200" cy="887596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7A1ED9F-BFC2-594F-9D76-96F97E256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6425" y="1133348"/>
            <a:ext cx="10671174" cy="227165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5DB710-D98D-BD06-5379-40305CC79E6C}"/>
              </a:ext>
            </a:extLst>
          </p:cNvPr>
          <p:cNvSpPr txBox="1"/>
          <p:nvPr/>
        </p:nvSpPr>
        <p:spPr>
          <a:xfrm>
            <a:off x="914399" y="3452997"/>
            <a:ext cx="100707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support and confidence of the rule: {B,D} ⇒ {A}</a:t>
            </a:r>
          </a:p>
          <a:p>
            <a:endParaRPr lang="en-US" dirty="0"/>
          </a:p>
          <a:p>
            <a:r>
              <a:rPr lang="en-US" dirty="0"/>
              <a:t>Support: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Percentage of tuples that contain {A,B,D} = 75%</a:t>
            </a:r>
          </a:p>
          <a:p>
            <a:endParaRPr lang="en-US" dirty="0"/>
          </a:p>
          <a:p>
            <a:r>
              <a:rPr lang="en-US" dirty="0"/>
              <a:t>Confidence: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C3B33AFC-B804-3AC4-43FB-FB064232C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812" y="5460470"/>
            <a:ext cx="7264400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336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6CB6D-7892-21A3-160B-3ADAF1FF2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58949"/>
            <a:ext cx="10363200" cy="1314443"/>
          </a:xfrm>
        </p:spPr>
        <p:txBody>
          <a:bodyPr/>
          <a:lstStyle/>
          <a:p>
            <a:r>
              <a:rPr lang="en-US"/>
              <a:t>Association Rule Mining Task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4C94A-6F55-0D9F-280F-8E894DF62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260389"/>
            <a:ext cx="10363200" cy="4681440"/>
          </a:xfrm>
        </p:spPr>
        <p:txBody>
          <a:bodyPr>
            <a:noAutofit/>
          </a:bodyPr>
          <a:lstStyle/>
          <a:p>
            <a:r>
              <a:rPr lang="en-US" sz="1800" dirty="0"/>
              <a:t>Given a set of transactions T, the goal of association rule mining is to find all rules having</a:t>
            </a:r>
          </a:p>
          <a:p>
            <a:pPr>
              <a:buFont typeface="Wingdings" pitchFamily="2" charset="2"/>
              <a:buChar char="v"/>
            </a:pPr>
            <a:r>
              <a:rPr lang="en-US" sz="1800" dirty="0"/>
              <a:t>support ≥ </a:t>
            </a:r>
            <a:r>
              <a:rPr lang="en-US" sz="1800" dirty="0" err="1"/>
              <a:t>minsup</a:t>
            </a:r>
            <a:r>
              <a:rPr lang="en-US" sz="1800" dirty="0"/>
              <a:t> threshold</a:t>
            </a:r>
          </a:p>
          <a:p>
            <a:pPr>
              <a:buFont typeface="Wingdings" pitchFamily="2" charset="2"/>
              <a:buChar char="v"/>
            </a:pPr>
            <a:r>
              <a:rPr lang="en-US" sz="1800" dirty="0"/>
              <a:t>confidence ≥ </a:t>
            </a:r>
            <a:r>
              <a:rPr lang="en-US" sz="1800" dirty="0" err="1"/>
              <a:t>minconf</a:t>
            </a:r>
            <a:r>
              <a:rPr lang="en-US" sz="1800" dirty="0"/>
              <a:t> threshold</a:t>
            </a:r>
          </a:p>
          <a:p>
            <a:endParaRPr lang="en-US" sz="1800" dirty="0"/>
          </a:p>
          <a:p>
            <a:r>
              <a:rPr lang="en-US" sz="1800" dirty="0"/>
              <a:t>Brute-force approach:</a:t>
            </a:r>
          </a:p>
          <a:p>
            <a:pPr>
              <a:buFont typeface="Wingdings" pitchFamily="2" charset="2"/>
              <a:buChar char="v"/>
            </a:pPr>
            <a:r>
              <a:rPr lang="en-US" sz="1800" dirty="0"/>
              <a:t>List all possible association rules</a:t>
            </a:r>
          </a:p>
          <a:p>
            <a:pPr>
              <a:buFont typeface="Wingdings" pitchFamily="2" charset="2"/>
              <a:buChar char="v"/>
            </a:pPr>
            <a:r>
              <a:rPr lang="en-US" sz="1800" dirty="0"/>
              <a:t>Compute the support and confidence for each rule</a:t>
            </a:r>
          </a:p>
          <a:p>
            <a:pPr>
              <a:buFont typeface="Wingdings" pitchFamily="2" charset="2"/>
              <a:buChar char="v"/>
            </a:pPr>
            <a:r>
              <a:rPr lang="en-US" sz="1800" dirty="0"/>
              <a:t>Prune rules that fail the </a:t>
            </a:r>
            <a:r>
              <a:rPr lang="en-US" sz="1800" dirty="0" err="1"/>
              <a:t>minsup</a:t>
            </a:r>
            <a:r>
              <a:rPr lang="en-US" sz="1800" dirty="0"/>
              <a:t> and </a:t>
            </a:r>
            <a:r>
              <a:rPr lang="en-US" sz="1800" dirty="0" err="1"/>
              <a:t>minconf</a:t>
            </a:r>
            <a:r>
              <a:rPr lang="en-US" sz="1800" dirty="0"/>
              <a:t> thresholds</a:t>
            </a:r>
          </a:p>
          <a:p>
            <a:pPr>
              <a:buFont typeface="Wingdings" pitchFamily="2" charset="2"/>
              <a:buChar char="v"/>
            </a:pPr>
            <a:r>
              <a:rPr lang="en-US" sz="1800" dirty="0"/>
              <a:t>⇒ Computationally prohibitive!</a:t>
            </a:r>
          </a:p>
        </p:txBody>
      </p:sp>
    </p:spTree>
    <p:extLst>
      <p:ext uri="{BB962C8B-B14F-4D97-AF65-F5344CB8AC3E}">
        <p14:creationId xmlns:p14="http://schemas.microsoft.com/office/powerpoint/2010/main" val="417097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26617-47DB-7FC6-3C14-4C749A397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85725"/>
            <a:ext cx="10363200" cy="1314443"/>
          </a:xfrm>
        </p:spPr>
        <p:txBody>
          <a:bodyPr/>
          <a:lstStyle/>
          <a:p>
            <a:r>
              <a:rPr lang="en-US" dirty="0"/>
              <a:t>Mining Association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99438-90CF-897B-C22C-3186C764E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071563"/>
            <a:ext cx="10363200" cy="59721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					Example of Rules: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						{Milk, Diaper} → {Beer} (s=0.4, c=0.67)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                     					{Milk, Beer} → {Diaper} (s=0.4, c=1.0)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					{Diaper, Beer} → {Milk} (s=0.4, c=0.67)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					{Beer} → {Milk, Diaper} (s=0.4, c=0.67)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					{Diaper} → {Milk, Beer} (s=0.4, c=0.5)</a:t>
            </a:r>
          </a:p>
          <a:p>
            <a:pPr marL="0" indent="0">
              <a:buNone/>
            </a:pPr>
            <a:r>
              <a:rPr lang="en-US" dirty="0"/>
              <a:t>						{Milk} → {Diaper, Beer} (s=0.4, c=0.5)</a:t>
            </a:r>
          </a:p>
          <a:p>
            <a:pPr marL="0" indent="0">
              <a:buNone/>
            </a:pPr>
            <a:r>
              <a:rPr lang="en-US" dirty="0"/>
              <a:t>Observations:					</a:t>
            </a:r>
          </a:p>
          <a:p>
            <a:r>
              <a:rPr lang="en-US" dirty="0"/>
              <a:t>All the above rules are binary partitions of the same itemset: {Milk, Diaper, Beer}</a:t>
            </a:r>
          </a:p>
          <a:p>
            <a:r>
              <a:rPr lang="en-US" dirty="0"/>
              <a:t>Rules originating from the same itemset have identical support but can have different confidence</a:t>
            </a:r>
          </a:p>
          <a:p>
            <a:r>
              <a:rPr lang="en-US" dirty="0"/>
              <a:t>Thus, we may decouple the support and confidence requirements</a:t>
            </a: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033CD38B-D676-EE81-101B-7A52AD1A0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1071563"/>
            <a:ext cx="4543426" cy="272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942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C5F56-C536-A0D6-FD4F-30672E424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58949"/>
            <a:ext cx="10363200" cy="1314443"/>
          </a:xfrm>
        </p:spPr>
        <p:txBody>
          <a:bodyPr/>
          <a:lstStyle/>
          <a:p>
            <a:r>
              <a:rPr lang="en-US" dirty="0"/>
              <a:t>Mining Association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0F9D7-1064-05F5-A89F-0A2927D42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73892"/>
            <a:ext cx="10363200" cy="4767937"/>
          </a:xfrm>
        </p:spPr>
        <p:txBody>
          <a:bodyPr>
            <a:normAutofit/>
          </a:bodyPr>
          <a:lstStyle/>
          <a:p>
            <a:r>
              <a:rPr lang="en-US" sz="2800" dirty="0"/>
              <a:t>Two-step approach:</a:t>
            </a:r>
          </a:p>
          <a:p>
            <a:pPr>
              <a:buFont typeface="Wingdings" pitchFamily="2" charset="2"/>
              <a:buChar char="Ø"/>
            </a:pPr>
            <a:r>
              <a:rPr lang="en-US" sz="2800" b="1" i="1" dirty="0"/>
              <a:t>Frequent Itemset Generation: </a:t>
            </a:r>
            <a:r>
              <a:rPr lang="en-US" sz="2800" dirty="0"/>
              <a:t>Generate all itemsets whose support ≥ </a:t>
            </a:r>
            <a:r>
              <a:rPr lang="en-US" sz="2800" dirty="0" err="1"/>
              <a:t>minsup</a:t>
            </a:r>
            <a:endParaRPr lang="en-US" sz="2800" dirty="0"/>
          </a:p>
          <a:p>
            <a:pPr>
              <a:buFont typeface="Wingdings" pitchFamily="2" charset="2"/>
              <a:buChar char="Ø"/>
            </a:pPr>
            <a:r>
              <a:rPr lang="en-US" sz="2800" b="1" i="1" dirty="0"/>
              <a:t>Rule Generation</a:t>
            </a:r>
            <a:r>
              <a:rPr lang="en-US" sz="2800" dirty="0"/>
              <a:t>: Generate high confidence rules from each frequent itemset, where each rule is a binary partitioning of a frequent itemset</a:t>
            </a:r>
          </a:p>
          <a:p>
            <a:r>
              <a:rPr lang="en-US" sz="2800" dirty="0"/>
              <a:t>Frequent itemset generation is still computationally expensive</a:t>
            </a:r>
          </a:p>
        </p:txBody>
      </p:sp>
    </p:spTree>
    <p:extLst>
      <p:ext uri="{BB962C8B-B14F-4D97-AF65-F5344CB8AC3E}">
        <p14:creationId xmlns:p14="http://schemas.microsoft.com/office/powerpoint/2010/main" val="2997399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0BFF7-6D2F-22E0-6A26-C32376F26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58949"/>
            <a:ext cx="10363200" cy="1314443"/>
          </a:xfrm>
        </p:spPr>
        <p:txBody>
          <a:bodyPr/>
          <a:lstStyle/>
          <a:p>
            <a:r>
              <a:rPr lang="en-US" dirty="0"/>
              <a:t>Frequent Itemset Generation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1273869-D3AD-0050-C3F3-32DEB076E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4524" y="916170"/>
            <a:ext cx="10058289" cy="5769021"/>
          </a:xfrm>
        </p:spPr>
      </p:pic>
    </p:spTree>
    <p:extLst>
      <p:ext uri="{BB962C8B-B14F-4D97-AF65-F5344CB8AC3E}">
        <p14:creationId xmlns:p14="http://schemas.microsoft.com/office/powerpoint/2010/main" val="1310226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FD469-1BB6-4A73-83FC-C1948AF6C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58949"/>
            <a:ext cx="10363200" cy="1314443"/>
          </a:xfrm>
        </p:spPr>
        <p:txBody>
          <a:bodyPr/>
          <a:lstStyle/>
          <a:p>
            <a:r>
              <a:rPr lang="en-US" dirty="0"/>
              <a:t>When is the task sensible and feasible?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70CC1-34AA-74E3-A009-F435716F1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209920"/>
            <a:ext cx="10363200" cy="5215593"/>
          </a:xfrm>
        </p:spPr>
        <p:txBody>
          <a:bodyPr>
            <a:normAutofit/>
          </a:bodyPr>
          <a:lstStyle/>
          <a:p>
            <a:r>
              <a:rPr lang="en-US" sz="2800" dirty="0"/>
              <a:t>If </a:t>
            </a:r>
            <a:r>
              <a:rPr lang="en-US" sz="2800" dirty="0" err="1"/>
              <a:t>minsup</a:t>
            </a:r>
            <a:r>
              <a:rPr lang="en-US" sz="2800" dirty="0"/>
              <a:t> = 0, then all subsets of I will be frequent and </a:t>
            </a:r>
            <a:br>
              <a:rPr lang="en-US" sz="2800" dirty="0"/>
            </a:br>
            <a:r>
              <a:rPr lang="en-US" sz="2800" dirty="0"/>
              <a:t>thus the size of the collection will be very large</a:t>
            </a:r>
          </a:p>
          <a:p>
            <a:endParaRPr lang="en-US" sz="2800" dirty="0"/>
          </a:p>
          <a:p>
            <a:r>
              <a:rPr lang="en-US" sz="2800" dirty="0"/>
              <a:t>This summary is very large (maybe larger than the</a:t>
            </a:r>
          </a:p>
          <a:p>
            <a:pPr marL="0" indent="0">
              <a:buNone/>
            </a:pPr>
            <a:r>
              <a:rPr lang="en-US" sz="2800" dirty="0"/>
              <a:t>original input) and thus not interesting</a:t>
            </a:r>
          </a:p>
          <a:p>
            <a:endParaRPr lang="en-US" sz="2800" dirty="0"/>
          </a:p>
          <a:p>
            <a:r>
              <a:rPr lang="en-US" sz="2800" dirty="0"/>
              <a:t>The task of finding all frequent sets is interesting typically</a:t>
            </a:r>
          </a:p>
          <a:p>
            <a:pPr marL="0" indent="0">
              <a:buNone/>
            </a:pPr>
            <a:r>
              <a:rPr lang="en-US" sz="2800" dirty="0"/>
              <a:t>only for relatively large values of </a:t>
            </a:r>
            <a:r>
              <a:rPr lang="en-US" sz="2800" dirty="0" err="1"/>
              <a:t>minsup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91177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7E68B-04EE-D2CD-AA7B-64A30367C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832" y="-135924"/>
            <a:ext cx="11401168" cy="1235676"/>
          </a:xfrm>
        </p:spPr>
        <p:txBody>
          <a:bodyPr>
            <a:normAutofit fontScale="90000"/>
          </a:bodyPr>
          <a:lstStyle/>
          <a:p>
            <a:r>
              <a:rPr lang="en-US" dirty="0"/>
              <a:t>Brute-force algorithm for finding all frequent</a:t>
            </a:r>
            <a:br>
              <a:rPr lang="en-US" dirty="0"/>
            </a:br>
            <a:r>
              <a:rPr lang="en-US" dirty="0"/>
              <a:t>itemsets?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2116C-6E91-57A8-B571-29D2D3274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832" y="1284061"/>
            <a:ext cx="10363200" cy="490667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Generate all possible itemsets (lattice of itemsets)‏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        - Start with 1-itemsets, 2-itemsets,...,d-</a:t>
            </a:r>
            <a:r>
              <a:rPr lang="en-US" sz="3200" dirty="0" err="1"/>
              <a:t>itemsets</a:t>
            </a:r>
            <a:endParaRPr lang="en-US" sz="3200" dirty="0"/>
          </a:p>
          <a:p>
            <a:pPr>
              <a:lnSpc>
                <a:spcPct val="100000"/>
              </a:lnSpc>
            </a:pPr>
            <a:r>
              <a:rPr lang="en-US" sz="3200" dirty="0"/>
              <a:t>Compute the frequency of each itemset from the data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        - Count in how many transactions each itemset occurs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If the support of an itemset is above </a:t>
            </a:r>
            <a:r>
              <a:rPr lang="en-US" sz="3200" dirty="0" err="1"/>
              <a:t>minsup</a:t>
            </a:r>
            <a:r>
              <a:rPr lang="en-US" sz="3200" dirty="0"/>
              <a:t> report it as a frequent itemset.</a:t>
            </a:r>
          </a:p>
        </p:txBody>
      </p:sp>
    </p:spTree>
    <p:extLst>
      <p:ext uri="{BB962C8B-B14F-4D97-AF65-F5344CB8AC3E}">
        <p14:creationId xmlns:p14="http://schemas.microsoft.com/office/powerpoint/2010/main" val="19097692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AED6A-402E-62FA-50FA-F62E5CCEC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566" y="-148281"/>
            <a:ext cx="10074877" cy="1186249"/>
          </a:xfrm>
        </p:spPr>
        <p:txBody>
          <a:bodyPr>
            <a:normAutofit fontScale="90000"/>
          </a:bodyPr>
          <a:lstStyle/>
          <a:p>
            <a:r>
              <a:rPr lang="en-US" dirty="0"/>
              <a:t>Brute-force approach for finding all frequent itemsets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A953F1E-D247-E4CF-DE92-FFB5ACED2C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3883" y="1109405"/>
            <a:ext cx="8944234" cy="30980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DDCE62-C3CA-64F8-C86C-27481B08817D}"/>
              </a:ext>
            </a:extLst>
          </p:cNvPr>
          <p:cNvSpPr txBox="1"/>
          <p:nvPr/>
        </p:nvSpPr>
        <p:spPr>
          <a:xfrm>
            <a:off x="531341" y="4278845"/>
            <a:ext cx="112446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Complexity?</a:t>
            </a:r>
          </a:p>
          <a:p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Match every candidate against each transaction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For M candidates and N transactions, the complexity is~ O(</a:t>
            </a:r>
            <a:r>
              <a:rPr lang="en-US" sz="2800" dirty="0" err="1"/>
              <a:t>MNw</a:t>
            </a:r>
            <a:r>
              <a:rPr lang="en-US" sz="2800" dirty="0"/>
              <a:t>) =&gt; Expensive since M = 2d !!!</a:t>
            </a:r>
          </a:p>
        </p:txBody>
      </p:sp>
    </p:spTree>
    <p:extLst>
      <p:ext uri="{BB962C8B-B14F-4D97-AF65-F5344CB8AC3E}">
        <p14:creationId xmlns:p14="http://schemas.microsoft.com/office/powerpoint/2010/main" val="37389867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DECB-578A-D92D-476E-890CA6403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35925"/>
            <a:ext cx="10363200" cy="1314443"/>
          </a:xfrm>
        </p:spPr>
        <p:txBody>
          <a:bodyPr/>
          <a:lstStyle/>
          <a:p>
            <a:r>
              <a:rPr lang="en-US" dirty="0"/>
              <a:t>Apriori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5183D-43B4-67F4-B6EA-69B8DA956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989" y="1186250"/>
            <a:ext cx="10931610" cy="54369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Apriori principle (Main observation):</a:t>
            </a:r>
          </a:p>
          <a:p>
            <a:r>
              <a:rPr lang="en-US" dirty="0"/>
              <a:t>If an itemset is frequent, then all its subsets must also be frequent</a:t>
            </a:r>
          </a:p>
          <a:p>
            <a:r>
              <a:rPr lang="en-US" dirty="0"/>
              <a:t>Apriori principle holds due to the following property of the support measure: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support of an itemset never exceeds the support of its subsets</a:t>
            </a:r>
          </a:p>
          <a:p>
            <a:r>
              <a:rPr lang="en-US" dirty="0"/>
              <a:t>This is known as the anti-monotone property of support acting on the subsets of the itemsets.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4CC68B0-6788-D15B-6477-C7883BE2E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589" y="2946400"/>
            <a:ext cx="70104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751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CE93F-A335-C1C6-7880-237F15A43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Association Rule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961B4-6BE6-9823-4889-EF175DB92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128838"/>
            <a:ext cx="10363200" cy="4210177"/>
          </a:xfrm>
        </p:spPr>
        <p:txBody>
          <a:bodyPr>
            <a:normAutofit/>
          </a:bodyPr>
          <a:lstStyle/>
          <a:p>
            <a:r>
              <a:rPr lang="en-US" dirty="0"/>
              <a:t>Given a set of transactions, find combinations of items (itemsets) that occur frequently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Market-Basket transactions				Example of Association Rules</a:t>
            </a:r>
            <a:br>
              <a:rPr lang="en-US" dirty="0"/>
            </a:br>
            <a:r>
              <a:rPr lang="en-US" dirty="0"/>
              <a:t>							{Diaper} → {Beer},</a:t>
            </a:r>
          </a:p>
          <a:p>
            <a:pPr marL="0" indent="0">
              <a:buNone/>
            </a:pPr>
            <a:r>
              <a:rPr lang="en-US" dirty="0"/>
              <a:t>							{Milk, Bread} → {Eggs, Coke},</a:t>
            </a:r>
          </a:p>
          <a:p>
            <a:pPr marL="0" indent="0">
              <a:buNone/>
            </a:pPr>
            <a:r>
              <a:rPr lang="en-US" dirty="0"/>
              <a:t>							{Beer, Bread} → {Milk}</a:t>
            </a:r>
          </a:p>
          <a:p>
            <a:pPr marL="0" indent="0">
              <a:buNone/>
            </a:pPr>
            <a:r>
              <a:rPr lang="en-US" dirty="0"/>
              <a:t>							Implication means co-									occurrence, not causality!</a:t>
            </a: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7C008CC2-BE01-F677-6309-98BD6D52E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8" y="3594115"/>
            <a:ext cx="49276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580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E1472-E4B8-F2ED-EC35-9F3E0435B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58950"/>
            <a:ext cx="10363200" cy="657222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C344C64-36EC-A060-495F-C514175493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788" y="1295003"/>
            <a:ext cx="10530811" cy="4267994"/>
          </a:xfrm>
        </p:spPr>
      </p:pic>
    </p:spTree>
    <p:extLst>
      <p:ext uri="{BB962C8B-B14F-4D97-AF65-F5344CB8AC3E}">
        <p14:creationId xmlns:p14="http://schemas.microsoft.com/office/powerpoint/2010/main" val="556199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CC88F-9DCE-7AC8-D340-F9505521F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60638"/>
            <a:ext cx="10363200" cy="1314443"/>
          </a:xfrm>
        </p:spPr>
        <p:txBody>
          <a:bodyPr/>
          <a:lstStyle/>
          <a:p>
            <a:r>
              <a:rPr lang="en-US" dirty="0"/>
              <a:t>Illustrating the Apriori principle</a:t>
            </a:r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09E60E37-BB24-7D65-282F-AFDB2EBB1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399" y="1182526"/>
            <a:ext cx="9083058" cy="5382553"/>
          </a:xfrm>
        </p:spPr>
      </p:pic>
    </p:spTree>
    <p:extLst>
      <p:ext uri="{BB962C8B-B14F-4D97-AF65-F5344CB8AC3E}">
        <p14:creationId xmlns:p14="http://schemas.microsoft.com/office/powerpoint/2010/main" val="2869996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024F8-3794-35C6-BA1C-48A116AF1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86497"/>
            <a:ext cx="10363200" cy="1314443"/>
          </a:xfrm>
        </p:spPr>
        <p:txBody>
          <a:bodyPr/>
          <a:lstStyle/>
          <a:p>
            <a:r>
              <a:rPr lang="en-US"/>
              <a:t>Mining Frequent Itemsets: The Key Step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10A14-8BCF-B07D-FA89-D854E9F67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86248"/>
            <a:ext cx="10363200" cy="5375189"/>
          </a:xfrm>
        </p:spPr>
        <p:txBody>
          <a:bodyPr>
            <a:noAutofit/>
          </a:bodyPr>
          <a:lstStyle/>
          <a:p>
            <a:r>
              <a:rPr lang="en-US" sz="2400"/>
              <a:t>Find the frequent itemsets: the sets of items that have minimum support</a:t>
            </a:r>
          </a:p>
          <a:p>
            <a:pPr marL="0" indent="0">
              <a:buNone/>
            </a:pPr>
            <a:r>
              <a:rPr lang="en-US" sz="2400"/>
              <a:t>      - A subset of a frequent itemset must also be a frequent itemset</a:t>
            </a:r>
          </a:p>
          <a:p>
            <a:pPr marL="0" indent="0">
              <a:buNone/>
            </a:pPr>
            <a:r>
              <a:rPr lang="en-US" sz="2400"/>
              <a:t>	- If {AB} is a frequent itemset, both {A} and {B} should be frequent itemsets</a:t>
            </a:r>
          </a:p>
          <a:p>
            <a:pPr marL="0" indent="0">
              <a:buNone/>
            </a:pPr>
            <a:r>
              <a:rPr lang="en-US" sz="2400"/>
              <a:t>      - Iteratively find frequent itemsets with cardinality from 1 to m (m-itemset): Use frequent k-itemsets to explore (k+1)-itemsets.</a:t>
            </a:r>
          </a:p>
          <a:p>
            <a:endParaRPr lang="en-US" sz="2400"/>
          </a:p>
          <a:p>
            <a:r>
              <a:rPr lang="en-US" sz="2400"/>
              <a:t>Use the frequent itemsets to generate association rules.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85324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F7365-C2A6-A48F-C0BA-4280FC66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762" y="123567"/>
            <a:ext cx="10363200" cy="1314443"/>
          </a:xfrm>
        </p:spPr>
        <p:txBody>
          <a:bodyPr/>
          <a:lstStyle/>
          <a:p>
            <a:r>
              <a:rPr lang="en-US" dirty="0"/>
              <a:t>Illustrating the Apriori principle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40A713B-5607-71E1-B026-83BA6F4994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762" y="1360131"/>
            <a:ext cx="9769175" cy="5374302"/>
          </a:xfrm>
        </p:spPr>
      </p:pic>
    </p:spTree>
    <p:extLst>
      <p:ext uri="{BB962C8B-B14F-4D97-AF65-F5344CB8AC3E}">
        <p14:creationId xmlns:p14="http://schemas.microsoft.com/office/powerpoint/2010/main" val="11393424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D92AA-FC59-28AF-D149-ECE8C7F10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23567"/>
            <a:ext cx="10363200" cy="1314443"/>
          </a:xfrm>
        </p:spPr>
        <p:txBody>
          <a:bodyPr/>
          <a:lstStyle/>
          <a:p>
            <a:r>
              <a:rPr lang="en-US" dirty="0"/>
              <a:t>Exploiting the Apriori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7DB36-6C20-BC41-24BE-65E7E9579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235676"/>
            <a:ext cx="10363200" cy="470615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Find frequent 1-items and put them to L</a:t>
            </a:r>
            <a:r>
              <a:rPr lang="en-US" baseline="-25000" dirty="0"/>
              <a:t>k</a:t>
            </a:r>
            <a:r>
              <a:rPr lang="en-US" dirty="0"/>
              <a:t> (k=1)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 L</a:t>
            </a:r>
            <a:r>
              <a:rPr lang="en-US" baseline="-25000" dirty="0"/>
              <a:t>k</a:t>
            </a:r>
            <a:r>
              <a:rPr lang="en-US" dirty="0"/>
              <a:t> to generate a collection of candidate itemsets C</a:t>
            </a:r>
            <a:r>
              <a:rPr lang="en-US" baseline="-25000" dirty="0"/>
              <a:t>k+1 </a:t>
            </a:r>
            <a:r>
              <a:rPr lang="en-US" dirty="0"/>
              <a:t>with size (k+1)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Scan the database to find which itemsets in C</a:t>
            </a:r>
            <a:r>
              <a:rPr lang="en-US" baseline="-25000" dirty="0"/>
              <a:t>k+1 </a:t>
            </a:r>
            <a:r>
              <a:rPr lang="en-US" dirty="0"/>
              <a:t>are frequent and put them into L</a:t>
            </a:r>
            <a:r>
              <a:rPr lang="en-US" baseline="-25000" dirty="0"/>
              <a:t>k+1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If L</a:t>
            </a:r>
            <a:r>
              <a:rPr lang="en-US" baseline="-25000" dirty="0"/>
              <a:t>k+1 </a:t>
            </a:r>
            <a:r>
              <a:rPr lang="en-US" dirty="0"/>
              <a:t>is not empty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k=k+1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GOTO 2</a:t>
            </a:r>
          </a:p>
        </p:txBody>
      </p:sp>
    </p:spTree>
    <p:extLst>
      <p:ext uri="{BB962C8B-B14F-4D97-AF65-F5344CB8AC3E}">
        <p14:creationId xmlns:p14="http://schemas.microsoft.com/office/powerpoint/2010/main" val="1074941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B2704-A9FE-F35A-3C14-0B3FA52F1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21534"/>
            <a:ext cx="10363200" cy="1314443"/>
          </a:xfrm>
        </p:spPr>
        <p:txBody>
          <a:bodyPr/>
          <a:lstStyle/>
          <a:p>
            <a:r>
              <a:rPr lang="en-US" dirty="0"/>
              <a:t>The Apriori algorithm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B9DC972A-12F9-4245-2872-964949F4A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901" y="1203765"/>
            <a:ext cx="9465437" cy="5532701"/>
          </a:xfrm>
        </p:spPr>
      </p:pic>
    </p:spTree>
    <p:extLst>
      <p:ext uri="{BB962C8B-B14F-4D97-AF65-F5344CB8AC3E}">
        <p14:creationId xmlns:p14="http://schemas.microsoft.com/office/powerpoint/2010/main" val="505182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FA12C-136E-398C-3B1A-79D519AFB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67833"/>
            <a:ext cx="10363200" cy="1314443"/>
          </a:xfrm>
        </p:spPr>
        <p:txBody>
          <a:bodyPr/>
          <a:lstStyle/>
          <a:p>
            <a:r>
              <a:rPr lang="en-US" dirty="0"/>
              <a:t>The Apriori Algorithm — Example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CAB79BF-483D-60DC-7634-0ABFAC74B8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4478" y="834080"/>
            <a:ext cx="10533121" cy="5910434"/>
          </a:xfrm>
        </p:spPr>
      </p:pic>
    </p:spTree>
    <p:extLst>
      <p:ext uri="{BB962C8B-B14F-4D97-AF65-F5344CB8AC3E}">
        <p14:creationId xmlns:p14="http://schemas.microsoft.com/office/powerpoint/2010/main" val="429019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5">
            <a:extLst>
              <a:ext uri="{FF2B5EF4-FFF2-40B4-BE49-F238E27FC236}">
                <a16:creationId xmlns:a16="http://schemas.microsoft.com/office/drawing/2014/main" id="{063F27BC-7079-4FF7-8F7C-ABC82FA3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64F549C5-B5B6-4898-8630-053866568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lastic containers in bright colours">
            <a:extLst>
              <a:ext uri="{FF2B5EF4-FFF2-40B4-BE49-F238E27FC236}">
                <a16:creationId xmlns:a16="http://schemas.microsoft.com/office/drawing/2014/main" id="{625F2B87-8F37-D864-2CC1-B5BB7BAC60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865" b="7865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59575E-2E70-DE83-A332-17A415D17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4532128" cy="36075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Applications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43DFA6-AAD3-45D1-9463-5131054B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F24A8-10EB-9E16-57A1-CB90E1D5D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9156" y="1371601"/>
            <a:ext cx="4694326" cy="441960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Items = products; baskets = sets of products someone bought in one trip to the store.</a:t>
            </a:r>
          </a:p>
          <a:p>
            <a:pPr>
              <a:lnSpc>
                <a:spcPct val="110000"/>
              </a:lnSpc>
            </a:pPr>
            <a:endParaRPr lang="en-US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Example application: given that many people buy beer and diapers together: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>
                <a:solidFill>
                  <a:srgbClr val="FFFFFF"/>
                </a:solidFill>
              </a:rPr>
              <a:t>     E.g : Run a sale on diapers; raise price of beer.</a:t>
            </a:r>
          </a:p>
          <a:p>
            <a:pPr>
              <a:lnSpc>
                <a:spcPct val="110000"/>
              </a:lnSpc>
            </a:pPr>
            <a:endParaRPr lang="en-US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r>
              <a:rPr lang="en-US">
                <a:solidFill>
                  <a:srgbClr val="FFFFFF"/>
                </a:solidFill>
              </a:rPr>
              <a:t>Only useful if many buy diapers &amp; beer.</a:t>
            </a:r>
          </a:p>
        </p:txBody>
      </p:sp>
    </p:spTree>
    <p:extLst>
      <p:ext uri="{BB962C8B-B14F-4D97-AF65-F5344CB8AC3E}">
        <p14:creationId xmlns:p14="http://schemas.microsoft.com/office/powerpoint/2010/main" val="3738876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5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les of paperwork">
            <a:extLst>
              <a:ext uri="{FF2B5EF4-FFF2-40B4-BE49-F238E27FC236}">
                <a16:creationId xmlns:a16="http://schemas.microsoft.com/office/drawing/2014/main" id="{A1FEF83A-A8E0-8F1F-54C1-CB6BA0BE7A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9310" r="5301"/>
          <a:stretch/>
        </p:blipFill>
        <p:spPr>
          <a:xfrm>
            <a:off x="-4703" y="10"/>
            <a:ext cx="7807947" cy="6857990"/>
          </a:xfrm>
          <a:prstGeom prst="rect">
            <a:avLst/>
          </a:prstGeom>
        </p:spPr>
      </p:pic>
      <p:sp>
        <p:nvSpPr>
          <p:cNvPr id="23" name="Rectangle 17">
            <a:extLst>
              <a:ext uri="{FF2B5EF4-FFF2-40B4-BE49-F238E27FC236}">
                <a16:creationId xmlns:a16="http://schemas.microsoft.com/office/drawing/2014/main" id="{F7017262-EEEC-4F5E-917D-A55E68A11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533640" y="-1533639"/>
            <a:ext cx="4735963" cy="780324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3EE9AE-46BE-EF43-9701-D51D654AB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1371600"/>
            <a:ext cx="5593606" cy="315625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Applications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9A3EDAAA-869E-4AA2-A7CE-BF2C0259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577E1-C679-6FB3-73FE-B29D03769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5359" y="1005840"/>
            <a:ext cx="2762119" cy="4910828"/>
          </a:xfrm>
        </p:spPr>
        <p:txBody>
          <a:bodyPr>
            <a:normAutofit/>
          </a:bodyPr>
          <a:lstStyle/>
          <a:p>
            <a:r>
              <a:rPr lang="en-US"/>
              <a:t>Baskets = sentences; Items = documents containing those sentences</a:t>
            </a:r>
          </a:p>
          <a:p>
            <a:r>
              <a:rPr lang="en-US"/>
              <a:t>Items that appear together too often could represent plagiarism</a:t>
            </a:r>
          </a:p>
          <a:p>
            <a:r>
              <a:rPr lang="en-US"/>
              <a:t>Notice items do not have to be “in” baskets</a:t>
            </a:r>
          </a:p>
        </p:txBody>
      </p:sp>
    </p:spTree>
    <p:extLst>
      <p:ext uri="{BB962C8B-B14F-4D97-AF65-F5344CB8AC3E}">
        <p14:creationId xmlns:p14="http://schemas.microsoft.com/office/powerpoint/2010/main" val="1282675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A637580D-1176-4083-A9A1-BD8ED0899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135EFD-EADC-6287-4115-7B2C630E3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4411" y="1249326"/>
            <a:ext cx="9669008" cy="1139911"/>
          </a:xfrm>
        </p:spPr>
        <p:txBody>
          <a:bodyPr>
            <a:normAutofit/>
          </a:bodyPr>
          <a:lstStyle/>
          <a:p>
            <a:pPr algn="r"/>
            <a:r>
              <a:rPr lang="en-US"/>
              <a:t>Applications</a:t>
            </a:r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0E3AD75E-1A77-4E2E-BFE0-452AC5193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79149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031BF64D-3382-8413-9B42-8365C2561C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6107048"/>
              </p:ext>
            </p:extLst>
          </p:nvPr>
        </p:nvGraphicFramePr>
        <p:xfrm>
          <a:off x="914400" y="2607562"/>
          <a:ext cx="10363200" cy="33344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37792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9F588-6086-8E27-BA2D-3952E96CE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547" y="258949"/>
            <a:ext cx="10363200" cy="1314443"/>
          </a:xfrm>
        </p:spPr>
        <p:txBody>
          <a:bodyPr/>
          <a:lstStyle/>
          <a:p>
            <a:r>
              <a:rPr lang="en-US"/>
              <a:t>Definition: Frequent Itemset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E285F-8CBC-7B1A-8F5A-8B2E0E0C5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61536"/>
            <a:ext cx="10363200" cy="569646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b="1" u="sng" dirty="0"/>
              <a:t>Itemset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A collection of one or more items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Example: {Milk, Bread, Diaper}			</a:t>
            </a: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/>
              <a:t>k-itemset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    An itemset that contains k items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u="sng" dirty="0"/>
              <a:t>Support count (</a:t>
            </a:r>
            <a:r>
              <a:rPr lang="el-GR" sz="1800" b="1" u="sng" dirty="0"/>
              <a:t>σ)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Frequency of occurrence of an itemset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E.g., </a:t>
            </a:r>
            <a:r>
              <a:rPr lang="el-GR" sz="1800" dirty="0"/>
              <a:t>σ({</a:t>
            </a:r>
            <a:r>
              <a:rPr lang="en-US" sz="1800" dirty="0"/>
              <a:t>Milk, Bread, Diaper}) = 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u="sng" dirty="0"/>
              <a:t>Support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Fraction of transactions that contain an itemset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E.g., s({Milk, Bread, Diaper}) = 2/5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u="sng" dirty="0"/>
              <a:t>Frequent Itemset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An itemset whose support is greater than or equal to a </a:t>
            </a:r>
            <a:r>
              <a:rPr lang="en-US" sz="1800" dirty="0" err="1"/>
              <a:t>minsup</a:t>
            </a:r>
            <a:r>
              <a:rPr lang="en-US" sz="1800" dirty="0"/>
              <a:t> threshold</a:t>
            </a: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4A97FCBB-603D-BE45-B4F3-6AB039480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3686" y="1393840"/>
            <a:ext cx="5411348" cy="324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39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18EE42F0-2470-417A-8666-6E3266FEB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8105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4" descr="A line of binary code">
            <a:extLst>
              <a:ext uri="{FF2B5EF4-FFF2-40B4-BE49-F238E27FC236}">
                <a16:creationId xmlns:a16="http://schemas.microsoft.com/office/drawing/2014/main" id="{8F0C91EC-5C69-1BF3-96D5-805D6DA23E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18833" r="15133" b="-1"/>
          <a:stretch/>
        </p:blipFill>
        <p:spPr>
          <a:xfrm>
            <a:off x="2553" y="10"/>
            <a:ext cx="780794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DDE7B7-CD1A-8B11-346C-A79330BAD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5181600" cy="4111315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Mining Frequent Itemsets task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B808FA7-8D8C-4B9F-8206-75CF61031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582869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3AAF4-57B1-72C0-64C3-A1C2E361C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5360" y="1001864"/>
            <a:ext cx="2757913" cy="493996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100" b="1" dirty="0"/>
              <a:t>Input</a:t>
            </a:r>
            <a:r>
              <a:rPr lang="en-US" sz="1100" dirty="0"/>
              <a:t>: A set of transactions T, over a set of items I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b="1" dirty="0"/>
              <a:t>Output</a:t>
            </a:r>
            <a:r>
              <a:rPr lang="en-US" sz="1100" dirty="0"/>
              <a:t>: All itemsets with items in I having support ≥ </a:t>
            </a:r>
            <a:r>
              <a:rPr lang="en-US" sz="1100" dirty="0" err="1"/>
              <a:t>minsup</a:t>
            </a:r>
            <a:r>
              <a:rPr lang="en-US" sz="1100" dirty="0"/>
              <a:t> threshold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1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100" b="1" dirty="0"/>
              <a:t>Problem parameters: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/>
              <a:t>- N = |T|: number of transactions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/>
              <a:t>- d = |I|: number of (distinct) items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/>
              <a:t>- w: max width of a transaction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/>
              <a:t>- Number of possible itemsets?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1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1100" b="1" dirty="0"/>
              <a:t>Scale of the problem: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/>
              <a:t>- </a:t>
            </a:r>
            <a:r>
              <a:rPr lang="en-US" sz="1100" dirty="0" err="1"/>
              <a:t>WalMart</a:t>
            </a:r>
            <a:r>
              <a:rPr lang="en-US" sz="1100" dirty="0"/>
              <a:t> sells 100,000 items and can store billions of baskets.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dirty="0"/>
              <a:t>- The Web has billions of words and many billions of pages.</a:t>
            </a:r>
          </a:p>
        </p:txBody>
      </p:sp>
    </p:spTree>
    <p:extLst>
      <p:ext uri="{BB962C8B-B14F-4D97-AF65-F5344CB8AC3E}">
        <p14:creationId xmlns:p14="http://schemas.microsoft.com/office/powerpoint/2010/main" val="9387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F09F8-27AE-8EBE-8AC5-E486650EC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55014"/>
            <a:ext cx="10363200" cy="1314443"/>
          </a:xfrm>
        </p:spPr>
        <p:txBody>
          <a:bodyPr/>
          <a:lstStyle/>
          <a:p>
            <a:r>
              <a:rPr lang="en-US" dirty="0"/>
              <a:t>Definition: Association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5C55D-8B5A-A2BA-71C6-3D3EA2195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184791"/>
            <a:ext cx="10363200" cy="522836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Let D be database of transactions</a:t>
            </a:r>
          </a:p>
          <a:p>
            <a:pPr>
              <a:lnSpc>
                <a:spcPct val="110000"/>
              </a:lnSpc>
            </a:pPr>
            <a:r>
              <a:rPr lang="en-US" dirty="0"/>
              <a:t>e.g.: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			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Let I be the set of items that appear in the database, e.g., I={A,B,C,D,E,F}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A rule is defined by X ⇒ Y, where X⊂I, Y⊂I, and X∩Y=∅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dirty="0"/>
              <a:t>e.g.: {B,C} ⇒ {E} is a rule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E53F801A-17C0-0D1E-750F-3DC739A0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700" y="1897407"/>
            <a:ext cx="36449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753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8080-AC51-B47F-0F6B-0F6A74FFD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258949"/>
            <a:ext cx="10363200" cy="754305"/>
          </a:xfrm>
        </p:spPr>
        <p:txBody>
          <a:bodyPr/>
          <a:lstStyle/>
          <a:p>
            <a:r>
              <a:rPr lang="en-US" dirty="0"/>
              <a:t>Definition: Association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9BF15-A3B0-AAF6-9EC7-8FD7526CE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188" y="1284059"/>
            <a:ext cx="11251845" cy="5314991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b="1" u="sng" dirty="0"/>
              <a:t>Association Rule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An implication expression of the form X → Y, where X and Y are itemsets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Example: {Milk, Diaper} → {Beer}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400" b="1" u="sng" dirty="0"/>
              <a:t>Rule Evaluation Metrics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Support (s): Fraction of transactions that contain both X and Y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Confidence (c): Measures how often items in Y appear in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transactions that contain X</a:t>
            </a:r>
          </a:p>
        </p:txBody>
      </p:sp>
      <p:pic>
        <p:nvPicPr>
          <p:cNvPr id="4" name="Picture 3" descr="Text&#10;&#10;Description automatically generated with medium confidence">
            <a:extLst>
              <a:ext uri="{FF2B5EF4-FFF2-40B4-BE49-F238E27FC236}">
                <a16:creationId xmlns:a16="http://schemas.microsoft.com/office/drawing/2014/main" id="{FC2FF357-B99A-B250-0645-C54068AAB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652" y="1013254"/>
            <a:ext cx="5411348" cy="3249598"/>
          </a:xfrm>
          <a:prstGeom prst="rect">
            <a:avLst/>
          </a:prstGeom>
        </p:spPr>
      </p:pic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2783E777-E422-0A31-B9D5-6DD61766B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538" y="4305300"/>
            <a:ext cx="46482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745456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LightSeedRightStep">
      <a:dk1>
        <a:srgbClr val="000000"/>
      </a:dk1>
      <a:lt1>
        <a:srgbClr val="FFFFFF"/>
      </a:lt1>
      <a:dk2>
        <a:srgbClr val="412C24"/>
      </a:dk2>
      <a:lt2>
        <a:srgbClr val="E2E6E8"/>
      </a:lt2>
      <a:accent1>
        <a:srgbClr val="C0998B"/>
      </a:accent1>
      <a:accent2>
        <a:srgbClr val="B4A27B"/>
      </a:accent2>
      <a:accent3>
        <a:srgbClr val="A2A67E"/>
      </a:accent3>
      <a:accent4>
        <a:srgbClr val="8EAA74"/>
      </a:accent4>
      <a:accent5>
        <a:srgbClr val="85AB82"/>
      </a:accent5>
      <a:accent6>
        <a:srgbClr val="77AF8B"/>
      </a:accent6>
      <a:hlink>
        <a:srgbClr val="5D8A9A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1431</Words>
  <Application>Microsoft Macintosh PowerPoint</Application>
  <PresentationFormat>Widescreen</PresentationFormat>
  <Paragraphs>173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Grandview Display</vt:lpstr>
      <vt:lpstr>Wingdings</vt:lpstr>
      <vt:lpstr>DashVTI</vt:lpstr>
      <vt:lpstr>Association Rule Mining</vt:lpstr>
      <vt:lpstr>Association Rule Mining</vt:lpstr>
      <vt:lpstr>Applications</vt:lpstr>
      <vt:lpstr>Applications</vt:lpstr>
      <vt:lpstr>Applications</vt:lpstr>
      <vt:lpstr>Definition: Frequent Itemset</vt:lpstr>
      <vt:lpstr>Mining Frequent Itemsets task</vt:lpstr>
      <vt:lpstr>Definition: Association Rule</vt:lpstr>
      <vt:lpstr>Definition: Association Rule</vt:lpstr>
      <vt:lpstr>Rule Measures: Support and Confidence</vt:lpstr>
      <vt:lpstr>Example</vt:lpstr>
      <vt:lpstr>Association Rule Mining Task</vt:lpstr>
      <vt:lpstr>Mining Association Rules</vt:lpstr>
      <vt:lpstr>Mining Association Rules</vt:lpstr>
      <vt:lpstr>Frequent Itemset Generation</vt:lpstr>
      <vt:lpstr>When is the task sensible and feasible?</vt:lpstr>
      <vt:lpstr>Brute-force algorithm for finding all frequent itemsets?</vt:lpstr>
      <vt:lpstr>Brute-force approach for finding all frequent itemsets</vt:lpstr>
      <vt:lpstr>Apriori principle</vt:lpstr>
      <vt:lpstr>Example</vt:lpstr>
      <vt:lpstr>Illustrating the Apriori principle</vt:lpstr>
      <vt:lpstr>Mining Frequent Itemsets: The Key Step</vt:lpstr>
      <vt:lpstr>Illustrating the Apriori principle</vt:lpstr>
      <vt:lpstr>Exploiting the Apriori principle</vt:lpstr>
      <vt:lpstr>The Apriori algorithm</vt:lpstr>
      <vt:lpstr>The Apriori Algorithm —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Association Rule Mining</dc:title>
  <dc:creator>Harshith Thonupunoori</dc:creator>
  <cp:lastModifiedBy>Harshith Thonupunoori</cp:lastModifiedBy>
  <cp:revision>2</cp:revision>
  <dcterms:created xsi:type="dcterms:W3CDTF">2022-10-24T04:20:19Z</dcterms:created>
  <dcterms:modified xsi:type="dcterms:W3CDTF">2022-10-24T05:46:07Z</dcterms:modified>
</cp:coreProperties>
</file>

<file path=docProps/thumbnail.jpeg>
</file>